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4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867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121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40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590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206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882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6265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80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151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98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54062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A75AA-DEF5-C94F-9515-D0D84A53EB5D}" type="datetimeFigureOut">
              <a:rPr lang="ru-RU" smtClean="0"/>
              <a:t>30.07.15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A04B8-DD27-E84D-B771-236A1851BB1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040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41118" y="101381"/>
            <a:ext cx="8784590" cy="1442674"/>
          </a:xfrm>
        </p:spPr>
        <p:txBody>
          <a:bodyPr/>
          <a:lstStyle/>
          <a:p>
            <a:r>
              <a:rPr lang="ru-RU" dirty="0">
                <a:latin typeface="Trebuchet MS"/>
                <a:cs typeface="Trebuchet MS"/>
              </a:rPr>
              <a:t/>
            </a:r>
            <a:br>
              <a:rPr lang="ru-RU" dirty="0">
                <a:latin typeface="Trebuchet MS"/>
                <a:cs typeface="Trebuchet MS"/>
              </a:rPr>
            </a:br>
            <a:endParaRPr lang="ru-RU" dirty="0"/>
          </a:p>
        </p:txBody>
      </p:sp>
      <p:grpSp>
        <p:nvGrpSpPr>
          <p:cNvPr id="117" name="Group 116"/>
          <p:cNvGrpSpPr/>
          <p:nvPr/>
        </p:nvGrpSpPr>
        <p:grpSpPr>
          <a:xfrm>
            <a:off x="141118" y="1302796"/>
            <a:ext cx="9002881" cy="4377524"/>
            <a:chOff x="4112642" y="4326941"/>
            <a:chExt cx="8767242" cy="3885812"/>
          </a:xfrm>
        </p:grpSpPr>
        <p:pic>
          <p:nvPicPr>
            <p:cNvPr id="11" name="Picture 113" descr="Verify_Logo_New1.png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12642" y="4326941"/>
              <a:ext cx="2459037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2" name="Group 6"/>
            <p:cNvGrpSpPr>
              <a:grpSpLocks/>
            </p:cNvGrpSpPr>
            <p:nvPr/>
          </p:nvGrpSpPr>
          <p:grpSpPr bwMode="auto">
            <a:xfrm>
              <a:off x="4190429" y="5244128"/>
              <a:ext cx="8689455" cy="2968625"/>
              <a:chOff x="126548" y="1938468"/>
              <a:chExt cx="8690676" cy="2968053"/>
            </a:xfrm>
          </p:grpSpPr>
          <p:sp>
            <p:nvSpPr>
              <p:cNvPr id="13" name="Chevron 7"/>
              <p:cNvSpPr>
                <a:spLocks noChangeArrowheads="1"/>
              </p:cNvSpPr>
              <p:nvPr/>
            </p:nvSpPr>
            <p:spPr bwMode="auto">
              <a:xfrm>
                <a:off x="5035138" y="3567360"/>
                <a:ext cx="2227750" cy="475013"/>
              </a:xfrm>
              <a:prstGeom prst="chevron">
                <a:avLst>
                  <a:gd name="adj" fmla="val 50004"/>
                </a:avLst>
              </a:prstGeom>
              <a:solidFill>
                <a:srgbClr val="A0E1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wrap="none" lIns="3600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spcBef>
                    <a:spcPts val="0"/>
                  </a:spcBef>
                  <a:spcAft>
                    <a:spcPct val="40000"/>
                  </a:spcAft>
                </a:pPr>
                <a:endParaRPr lang="en-US" altLang="en-US" sz="1000">
                  <a:solidFill>
                    <a:srgbClr val="000000"/>
                  </a:solidFill>
                  <a:cs typeface="Arial" pitchFamily="34" charset="0"/>
                </a:endParaRPr>
              </a:p>
            </p:txBody>
          </p:sp>
          <p:sp>
            <p:nvSpPr>
              <p:cNvPr id="14" name="Chevron 8"/>
              <p:cNvSpPr>
                <a:spLocks noChangeArrowheads="1"/>
              </p:cNvSpPr>
              <p:nvPr/>
            </p:nvSpPr>
            <p:spPr bwMode="auto">
              <a:xfrm>
                <a:off x="4963886" y="2559936"/>
                <a:ext cx="2299002" cy="475013"/>
              </a:xfrm>
              <a:prstGeom prst="chevron">
                <a:avLst>
                  <a:gd name="adj" fmla="val 49990"/>
                </a:avLst>
              </a:prstGeom>
              <a:solidFill>
                <a:srgbClr val="A0E1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wrap="none" lIns="3600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spcBef>
                    <a:spcPts val="0"/>
                  </a:spcBef>
                  <a:spcAft>
                    <a:spcPct val="40000"/>
                  </a:spcAft>
                </a:pPr>
                <a:endParaRPr lang="en-US" altLang="en-US" sz="1000">
                  <a:solidFill>
                    <a:srgbClr val="000000"/>
                  </a:solidFill>
                  <a:cs typeface="Arial" pitchFamily="34" charset="0"/>
                </a:endParaRPr>
              </a:p>
            </p:txBody>
          </p:sp>
          <p:sp>
            <p:nvSpPr>
              <p:cNvPr id="15" name="Pentagon 9"/>
              <p:cNvSpPr>
                <a:spLocks noChangeArrowheads="1"/>
              </p:cNvSpPr>
              <p:nvPr/>
            </p:nvSpPr>
            <p:spPr bwMode="auto">
              <a:xfrm>
                <a:off x="3135087" y="2559936"/>
                <a:ext cx="2018804" cy="475013"/>
              </a:xfrm>
              <a:prstGeom prst="homePlate">
                <a:avLst>
                  <a:gd name="adj" fmla="val 49996"/>
                </a:avLst>
              </a:prstGeom>
              <a:solidFill>
                <a:srgbClr val="CC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wrap="none" lIns="3600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spcBef>
                    <a:spcPts val="0"/>
                  </a:spcBef>
                  <a:spcAft>
                    <a:spcPct val="40000"/>
                  </a:spcAft>
                </a:pPr>
                <a:endParaRPr lang="en-US" altLang="en-US" sz="1000">
                  <a:solidFill>
                    <a:srgbClr val="000000"/>
                  </a:solidFill>
                  <a:cs typeface="Arial" pitchFamily="34" charset="0"/>
                </a:endParaRPr>
              </a:p>
            </p:txBody>
          </p:sp>
          <p:sp>
            <p:nvSpPr>
              <p:cNvPr id="16" name="Text Box 7"/>
              <p:cNvSpPr txBox="1">
                <a:spLocks noChangeArrowheads="1"/>
              </p:cNvSpPr>
              <p:nvPr/>
            </p:nvSpPr>
            <p:spPr bwMode="auto">
              <a:xfrm>
                <a:off x="1068923" y="2519464"/>
                <a:ext cx="229455" cy="2877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17" name="Rectangle 8"/>
              <p:cNvSpPr>
                <a:spLocks noChangeArrowheads="1"/>
              </p:cNvSpPr>
              <p:nvPr/>
            </p:nvSpPr>
            <p:spPr bwMode="auto">
              <a:xfrm>
                <a:off x="6348546" y="2235300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18" name="Rectangle 9"/>
              <p:cNvSpPr>
                <a:spLocks noChangeArrowheads="1"/>
              </p:cNvSpPr>
              <p:nvPr/>
            </p:nvSpPr>
            <p:spPr bwMode="auto">
              <a:xfrm>
                <a:off x="5586604" y="2235300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19" name="Rectangle 10"/>
              <p:cNvSpPr>
                <a:spLocks noChangeArrowheads="1"/>
              </p:cNvSpPr>
              <p:nvPr/>
            </p:nvSpPr>
            <p:spPr bwMode="auto">
              <a:xfrm>
                <a:off x="4824663" y="2235300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20" name="Rectangle 11"/>
              <p:cNvSpPr>
                <a:spLocks noChangeArrowheads="1"/>
              </p:cNvSpPr>
              <p:nvPr/>
            </p:nvSpPr>
            <p:spPr bwMode="auto">
              <a:xfrm>
                <a:off x="4062721" y="2235300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21" name="Rectangle 14"/>
              <p:cNvSpPr>
                <a:spLocks noChangeArrowheads="1"/>
              </p:cNvSpPr>
              <p:nvPr/>
            </p:nvSpPr>
            <p:spPr bwMode="auto">
              <a:xfrm>
                <a:off x="1776895" y="2235300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22" name="Rectangle 15"/>
              <p:cNvSpPr>
                <a:spLocks noChangeArrowheads="1"/>
              </p:cNvSpPr>
              <p:nvPr/>
            </p:nvSpPr>
            <p:spPr bwMode="auto">
              <a:xfrm>
                <a:off x="6348546" y="2416275"/>
                <a:ext cx="761942" cy="255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23" name="Rectangle 16"/>
              <p:cNvSpPr>
                <a:spLocks noChangeArrowheads="1"/>
              </p:cNvSpPr>
              <p:nvPr/>
            </p:nvSpPr>
            <p:spPr bwMode="auto">
              <a:xfrm>
                <a:off x="5586604" y="2416275"/>
                <a:ext cx="761942" cy="255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24" name="Rectangle 18"/>
              <p:cNvSpPr>
                <a:spLocks noChangeArrowheads="1"/>
              </p:cNvSpPr>
              <p:nvPr/>
            </p:nvSpPr>
            <p:spPr bwMode="auto">
              <a:xfrm>
                <a:off x="4062721" y="2416275"/>
                <a:ext cx="761942" cy="255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25" name="Rectangle 19"/>
              <p:cNvSpPr>
                <a:spLocks noChangeArrowheads="1"/>
              </p:cNvSpPr>
              <p:nvPr/>
            </p:nvSpPr>
            <p:spPr bwMode="auto">
              <a:xfrm>
                <a:off x="3300779" y="2416275"/>
                <a:ext cx="761942" cy="255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26" name="Rectangle 20"/>
              <p:cNvSpPr>
                <a:spLocks noChangeArrowheads="1"/>
              </p:cNvSpPr>
              <p:nvPr/>
            </p:nvSpPr>
            <p:spPr bwMode="auto">
              <a:xfrm>
                <a:off x="2538837" y="2416275"/>
                <a:ext cx="761942" cy="255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27" name="Rectangle 21"/>
              <p:cNvSpPr>
                <a:spLocks noChangeArrowheads="1"/>
              </p:cNvSpPr>
              <p:nvPr/>
            </p:nvSpPr>
            <p:spPr bwMode="auto">
              <a:xfrm>
                <a:off x="1776895" y="2416275"/>
                <a:ext cx="761942" cy="2555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28" name="Rectangle 22"/>
              <p:cNvSpPr>
                <a:spLocks noChangeArrowheads="1"/>
              </p:cNvSpPr>
              <p:nvPr/>
            </p:nvSpPr>
            <p:spPr bwMode="auto">
              <a:xfrm>
                <a:off x="3842101" y="4126586"/>
                <a:ext cx="4007488" cy="400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r>
                  <a:rPr lang="ru-RU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Визиты 1 раз в </a:t>
                </a:r>
                <a:r>
                  <a:rPr lang="de-CH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3</a:t>
                </a:r>
                <a:r>
                  <a:rPr lang="ru-RU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 месяца</a:t>
                </a:r>
                <a:endParaRPr lang="en-US" altLang="en-US" sz="1000" dirty="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329303" y="4311317"/>
                <a:ext cx="895282" cy="2968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4138812" y="3164833"/>
                <a:ext cx="1728192" cy="354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r>
                  <a:rPr lang="de-CH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HbA1c </a:t>
                </a:r>
                <a:r>
                  <a:rPr lang="de-CH" altLang="en-US" sz="1000" u="sng" dirty="0">
                    <a:solidFill>
                      <a:srgbClr val="002060"/>
                    </a:solidFill>
                    <a:cs typeface="Arial" pitchFamily="34" charset="0"/>
                  </a:rPr>
                  <a:t>&gt;</a:t>
                </a:r>
                <a:r>
                  <a:rPr lang="de-CH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 7.0% (</a:t>
                </a:r>
                <a:r>
                  <a:rPr lang="ru-RU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дважды</a:t>
                </a:r>
                <a:r>
                  <a:rPr lang="de-CH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)</a:t>
                </a:r>
                <a:endParaRPr lang="en-US" altLang="en-US" sz="1000" dirty="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6348546" y="3738664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5586604" y="3738664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33" name="Rectangle 31"/>
              <p:cNvSpPr>
                <a:spLocks noChangeArrowheads="1"/>
              </p:cNvSpPr>
              <p:nvPr/>
            </p:nvSpPr>
            <p:spPr bwMode="auto">
              <a:xfrm>
                <a:off x="3300779" y="3738664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34" name="Rectangle 34"/>
              <p:cNvSpPr>
                <a:spLocks noChangeArrowheads="1"/>
              </p:cNvSpPr>
              <p:nvPr/>
            </p:nvSpPr>
            <p:spPr bwMode="auto">
              <a:xfrm>
                <a:off x="6348546" y="3519589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35" name="Rectangle 35"/>
              <p:cNvSpPr>
                <a:spLocks noChangeArrowheads="1"/>
              </p:cNvSpPr>
              <p:nvPr/>
            </p:nvSpPr>
            <p:spPr bwMode="auto">
              <a:xfrm>
                <a:off x="5586604" y="3519589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36" name="Rectangle 36"/>
              <p:cNvSpPr>
                <a:spLocks noChangeArrowheads="1"/>
              </p:cNvSpPr>
              <p:nvPr/>
            </p:nvSpPr>
            <p:spPr bwMode="auto">
              <a:xfrm>
                <a:off x="4824663" y="3519589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37" name="Rectangle 37"/>
              <p:cNvSpPr>
                <a:spLocks noChangeArrowheads="1"/>
              </p:cNvSpPr>
              <p:nvPr/>
            </p:nvSpPr>
            <p:spPr bwMode="auto">
              <a:xfrm>
                <a:off x="4062721" y="3519589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38" name="Rectangle 38"/>
              <p:cNvSpPr>
                <a:spLocks noChangeArrowheads="1"/>
              </p:cNvSpPr>
              <p:nvPr/>
            </p:nvSpPr>
            <p:spPr bwMode="auto">
              <a:xfrm>
                <a:off x="3300779" y="3519589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39" name="Rectangle 39"/>
              <p:cNvSpPr>
                <a:spLocks noChangeArrowheads="1"/>
              </p:cNvSpPr>
              <p:nvPr/>
            </p:nvSpPr>
            <p:spPr bwMode="auto">
              <a:xfrm>
                <a:off x="2538837" y="3519589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40" name="Rectangle 40"/>
              <p:cNvSpPr>
                <a:spLocks noChangeArrowheads="1"/>
              </p:cNvSpPr>
              <p:nvPr/>
            </p:nvSpPr>
            <p:spPr bwMode="auto">
              <a:xfrm>
                <a:off x="1776895" y="3519589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auto">
              <a:xfrm>
                <a:off x="6348546" y="3252888"/>
                <a:ext cx="761942" cy="2667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42" name="Rectangle 43"/>
              <p:cNvSpPr>
                <a:spLocks noChangeArrowheads="1"/>
              </p:cNvSpPr>
              <p:nvPr/>
            </p:nvSpPr>
            <p:spPr bwMode="auto">
              <a:xfrm>
                <a:off x="5586604" y="3252888"/>
                <a:ext cx="761942" cy="2667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43" name="Rectangle 46"/>
              <p:cNvSpPr>
                <a:spLocks noChangeArrowheads="1"/>
              </p:cNvSpPr>
              <p:nvPr/>
            </p:nvSpPr>
            <p:spPr bwMode="auto">
              <a:xfrm>
                <a:off x="3300779" y="3252888"/>
                <a:ext cx="761942" cy="2667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44" name="Rectangle 47"/>
              <p:cNvSpPr>
                <a:spLocks noChangeArrowheads="1"/>
              </p:cNvSpPr>
              <p:nvPr/>
            </p:nvSpPr>
            <p:spPr bwMode="auto">
              <a:xfrm>
                <a:off x="2538837" y="3252888"/>
                <a:ext cx="761942" cy="2667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tIns="46800" rIns="90000" bIns="46800" anchor="b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45" name="Rectangle 48"/>
              <p:cNvSpPr>
                <a:spLocks noChangeArrowheads="1"/>
              </p:cNvSpPr>
              <p:nvPr/>
            </p:nvSpPr>
            <p:spPr bwMode="auto">
              <a:xfrm>
                <a:off x="1776895" y="3252888"/>
                <a:ext cx="761942" cy="2667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46" name="Rectangle 49"/>
              <p:cNvSpPr>
                <a:spLocks noChangeArrowheads="1"/>
              </p:cNvSpPr>
              <p:nvPr/>
            </p:nvSpPr>
            <p:spPr bwMode="auto">
              <a:xfrm>
                <a:off x="6348546" y="3071913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47" name="Rectangle 50"/>
              <p:cNvSpPr>
                <a:spLocks noChangeArrowheads="1"/>
              </p:cNvSpPr>
              <p:nvPr/>
            </p:nvSpPr>
            <p:spPr bwMode="auto">
              <a:xfrm>
                <a:off x="5586604" y="3071913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48" name="Rectangle 51"/>
              <p:cNvSpPr>
                <a:spLocks noChangeArrowheads="1"/>
              </p:cNvSpPr>
              <p:nvPr/>
            </p:nvSpPr>
            <p:spPr bwMode="auto">
              <a:xfrm>
                <a:off x="4824663" y="3071913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49" name="Rectangle 52"/>
              <p:cNvSpPr>
                <a:spLocks noChangeArrowheads="1"/>
              </p:cNvSpPr>
              <p:nvPr/>
            </p:nvSpPr>
            <p:spPr bwMode="auto">
              <a:xfrm>
                <a:off x="4062721" y="3071913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50" name="Rectangle 53"/>
              <p:cNvSpPr>
                <a:spLocks noChangeArrowheads="1"/>
              </p:cNvSpPr>
              <p:nvPr/>
            </p:nvSpPr>
            <p:spPr bwMode="auto">
              <a:xfrm>
                <a:off x="3300779" y="3071913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51" name="Rectangle 54"/>
              <p:cNvSpPr>
                <a:spLocks noChangeArrowheads="1"/>
              </p:cNvSpPr>
              <p:nvPr/>
            </p:nvSpPr>
            <p:spPr bwMode="auto">
              <a:xfrm>
                <a:off x="2538837" y="3071913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52" name="Rectangle 55"/>
              <p:cNvSpPr>
                <a:spLocks noChangeArrowheads="1"/>
              </p:cNvSpPr>
              <p:nvPr/>
            </p:nvSpPr>
            <p:spPr bwMode="auto">
              <a:xfrm>
                <a:off x="1776895" y="3071913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53" name="Rectangle 56"/>
              <p:cNvSpPr>
                <a:spLocks noChangeArrowheads="1"/>
              </p:cNvSpPr>
              <p:nvPr/>
            </p:nvSpPr>
            <p:spPr bwMode="auto">
              <a:xfrm>
                <a:off x="6348546" y="2890938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54" name="Rectangle 57"/>
              <p:cNvSpPr>
                <a:spLocks noChangeArrowheads="1"/>
              </p:cNvSpPr>
              <p:nvPr/>
            </p:nvSpPr>
            <p:spPr bwMode="auto">
              <a:xfrm>
                <a:off x="5586604" y="2890938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55" name="Rectangle 58"/>
              <p:cNvSpPr>
                <a:spLocks noChangeArrowheads="1"/>
              </p:cNvSpPr>
              <p:nvPr/>
            </p:nvSpPr>
            <p:spPr bwMode="auto">
              <a:xfrm>
                <a:off x="4824663" y="2890938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56" name="Rectangle 60"/>
              <p:cNvSpPr>
                <a:spLocks noChangeArrowheads="1"/>
              </p:cNvSpPr>
              <p:nvPr/>
            </p:nvSpPr>
            <p:spPr bwMode="auto">
              <a:xfrm>
                <a:off x="3300779" y="2890938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57" name="Rectangle 61"/>
              <p:cNvSpPr>
                <a:spLocks noChangeArrowheads="1"/>
              </p:cNvSpPr>
              <p:nvPr/>
            </p:nvSpPr>
            <p:spPr bwMode="auto">
              <a:xfrm>
                <a:off x="2538837" y="2890938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58" name="Rectangle 62"/>
              <p:cNvSpPr>
                <a:spLocks noChangeArrowheads="1"/>
              </p:cNvSpPr>
              <p:nvPr/>
            </p:nvSpPr>
            <p:spPr bwMode="auto">
              <a:xfrm>
                <a:off x="1776895" y="2890938"/>
                <a:ext cx="761942" cy="1809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2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59" name="Rectangle 64"/>
              <p:cNvSpPr>
                <a:spLocks noChangeArrowheads="1"/>
              </p:cNvSpPr>
              <p:nvPr/>
            </p:nvSpPr>
            <p:spPr bwMode="auto">
              <a:xfrm>
                <a:off x="6348546" y="2671863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60" name="Rectangle 65"/>
              <p:cNvSpPr>
                <a:spLocks noChangeArrowheads="1"/>
              </p:cNvSpPr>
              <p:nvPr/>
            </p:nvSpPr>
            <p:spPr bwMode="auto">
              <a:xfrm>
                <a:off x="5586604" y="2671863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61" name="Rectangle 66"/>
              <p:cNvSpPr>
                <a:spLocks noChangeArrowheads="1"/>
              </p:cNvSpPr>
              <p:nvPr/>
            </p:nvSpPr>
            <p:spPr bwMode="auto">
              <a:xfrm>
                <a:off x="4824663" y="2671863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62" name="Rectangle 67"/>
              <p:cNvSpPr>
                <a:spLocks noChangeArrowheads="1"/>
              </p:cNvSpPr>
              <p:nvPr/>
            </p:nvSpPr>
            <p:spPr bwMode="auto">
              <a:xfrm>
                <a:off x="4062721" y="2671863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63" name="Rectangle 68"/>
              <p:cNvSpPr>
                <a:spLocks noChangeArrowheads="1"/>
              </p:cNvSpPr>
              <p:nvPr/>
            </p:nvSpPr>
            <p:spPr bwMode="auto">
              <a:xfrm>
                <a:off x="3300779" y="2671863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64" name="Rectangle 69"/>
              <p:cNvSpPr>
                <a:spLocks noChangeArrowheads="1"/>
              </p:cNvSpPr>
              <p:nvPr/>
            </p:nvSpPr>
            <p:spPr bwMode="auto">
              <a:xfrm>
                <a:off x="2538837" y="2671863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65" name="Rectangle 70"/>
              <p:cNvSpPr>
                <a:spLocks noChangeArrowheads="1"/>
              </p:cNvSpPr>
              <p:nvPr/>
            </p:nvSpPr>
            <p:spPr bwMode="auto">
              <a:xfrm>
                <a:off x="1776895" y="2671863"/>
                <a:ext cx="761942" cy="2190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66" name="Rectangle 71"/>
              <p:cNvSpPr>
                <a:spLocks noChangeArrowheads="1"/>
              </p:cNvSpPr>
              <p:nvPr/>
            </p:nvSpPr>
            <p:spPr bwMode="auto">
              <a:xfrm>
                <a:off x="2538837" y="1965425"/>
                <a:ext cx="4571651" cy="269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endParaRPr lang="en-US" altLang="en-US" sz="100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67" name="Line 73"/>
              <p:cNvSpPr>
                <a:spLocks noChangeShapeType="1"/>
              </p:cNvSpPr>
              <p:nvPr/>
            </p:nvSpPr>
            <p:spPr bwMode="auto">
              <a:xfrm>
                <a:off x="1776895" y="1965425"/>
                <a:ext cx="761942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68" name="Line 75"/>
              <p:cNvSpPr>
                <a:spLocks noChangeShapeType="1"/>
              </p:cNvSpPr>
              <p:nvPr/>
            </p:nvSpPr>
            <p:spPr bwMode="auto">
              <a:xfrm>
                <a:off x="1776895" y="1965425"/>
                <a:ext cx="0" cy="2698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69" name="Line 77"/>
              <p:cNvSpPr>
                <a:spLocks noChangeShapeType="1"/>
              </p:cNvSpPr>
              <p:nvPr/>
            </p:nvSpPr>
            <p:spPr bwMode="auto">
              <a:xfrm>
                <a:off x="7872430" y="1965425"/>
                <a:ext cx="0" cy="2698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0" name="Line 78"/>
              <p:cNvSpPr>
                <a:spLocks noChangeShapeType="1"/>
              </p:cNvSpPr>
              <p:nvPr/>
            </p:nvSpPr>
            <p:spPr bwMode="auto">
              <a:xfrm>
                <a:off x="1776895" y="3738664"/>
                <a:ext cx="0" cy="1809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1" name="Line 82"/>
              <p:cNvSpPr>
                <a:spLocks noChangeShapeType="1"/>
              </p:cNvSpPr>
              <p:nvPr/>
            </p:nvSpPr>
            <p:spPr bwMode="auto">
              <a:xfrm>
                <a:off x="7872430" y="3738664"/>
                <a:ext cx="0" cy="1809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2" name="Line 83"/>
              <p:cNvSpPr>
                <a:spLocks noChangeShapeType="1"/>
              </p:cNvSpPr>
              <p:nvPr/>
            </p:nvSpPr>
            <p:spPr bwMode="auto">
              <a:xfrm>
                <a:off x="1776895" y="3519589"/>
                <a:ext cx="0" cy="2190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3" name="Line 85"/>
              <p:cNvSpPr>
                <a:spLocks noChangeShapeType="1"/>
              </p:cNvSpPr>
              <p:nvPr/>
            </p:nvSpPr>
            <p:spPr bwMode="auto">
              <a:xfrm>
                <a:off x="7872430" y="3519589"/>
                <a:ext cx="0" cy="2190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4" name="Line 86"/>
              <p:cNvSpPr>
                <a:spLocks noChangeShapeType="1"/>
              </p:cNvSpPr>
              <p:nvPr/>
            </p:nvSpPr>
            <p:spPr bwMode="auto">
              <a:xfrm>
                <a:off x="7872430" y="3252888"/>
                <a:ext cx="0" cy="266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5" name="Line 87"/>
              <p:cNvSpPr>
                <a:spLocks noChangeShapeType="1"/>
              </p:cNvSpPr>
              <p:nvPr/>
            </p:nvSpPr>
            <p:spPr bwMode="auto">
              <a:xfrm>
                <a:off x="1776895" y="3252888"/>
                <a:ext cx="0" cy="26670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6" name="Line 88"/>
              <p:cNvSpPr>
                <a:spLocks noChangeShapeType="1"/>
              </p:cNvSpPr>
              <p:nvPr/>
            </p:nvSpPr>
            <p:spPr bwMode="auto">
              <a:xfrm>
                <a:off x="1776895" y="3071913"/>
                <a:ext cx="0" cy="1809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7" name="Line 89"/>
              <p:cNvSpPr>
                <a:spLocks noChangeShapeType="1"/>
              </p:cNvSpPr>
              <p:nvPr/>
            </p:nvSpPr>
            <p:spPr bwMode="auto">
              <a:xfrm>
                <a:off x="7872430" y="3071913"/>
                <a:ext cx="0" cy="1809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8" name="Line 90"/>
              <p:cNvSpPr>
                <a:spLocks noChangeShapeType="1"/>
              </p:cNvSpPr>
              <p:nvPr/>
            </p:nvSpPr>
            <p:spPr bwMode="auto">
              <a:xfrm>
                <a:off x="1776895" y="2890938"/>
                <a:ext cx="0" cy="1809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79" name="Line 91"/>
              <p:cNvSpPr>
                <a:spLocks noChangeShapeType="1"/>
              </p:cNvSpPr>
              <p:nvPr/>
            </p:nvSpPr>
            <p:spPr bwMode="auto">
              <a:xfrm>
                <a:off x="481594" y="3413226"/>
                <a:ext cx="2036463" cy="22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0" name="Line 93"/>
              <p:cNvSpPr>
                <a:spLocks noChangeShapeType="1"/>
              </p:cNvSpPr>
              <p:nvPr/>
            </p:nvSpPr>
            <p:spPr bwMode="auto">
              <a:xfrm>
                <a:off x="1776895" y="2671863"/>
                <a:ext cx="0" cy="2190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1" name="Line 95"/>
              <p:cNvSpPr>
                <a:spLocks noChangeShapeType="1"/>
              </p:cNvSpPr>
              <p:nvPr/>
            </p:nvSpPr>
            <p:spPr bwMode="auto">
              <a:xfrm>
                <a:off x="7872430" y="2890938"/>
                <a:ext cx="0" cy="1809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2" name="Line 96"/>
              <p:cNvSpPr>
                <a:spLocks noChangeShapeType="1"/>
              </p:cNvSpPr>
              <p:nvPr/>
            </p:nvSpPr>
            <p:spPr bwMode="auto">
              <a:xfrm>
                <a:off x="7872430" y="2671863"/>
                <a:ext cx="0" cy="2190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3" name="Line 97"/>
              <p:cNvSpPr>
                <a:spLocks noChangeShapeType="1"/>
              </p:cNvSpPr>
              <p:nvPr/>
            </p:nvSpPr>
            <p:spPr bwMode="auto">
              <a:xfrm>
                <a:off x="7872430" y="2416275"/>
                <a:ext cx="0" cy="255588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4" name="Line 98"/>
              <p:cNvSpPr>
                <a:spLocks noChangeShapeType="1"/>
              </p:cNvSpPr>
              <p:nvPr/>
            </p:nvSpPr>
            <p:spPr bwMode="auto">
              <a:xfrm>
                <a:off x="1776895" y="2416275"/>
                <a:ext cx="0" cy="255588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5" name="Line 101"/>
              <p:cNvSpPr>
                <a:spLocks noChangeShapeType="1"/>
              </p:cNvSpPr>
              <p:nvPr/>
            </p:nvSpPr>
            <p:spPr bwMode="auto">
              <a:xfrm>
                <a:off x="2538837" y="1965425"/>
                <a:ext cx="4571651" cy="0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6" name="Line 102"/>
              <p:cNvSpPr>
                <a:spLocks noChangeShapeType="1"/>
              </p:cNvSpPr>
              <p:nvPr/>
            </p:nvSpPr>
            <p:spPr bwMode="auto">
              <a:xfrm>
                <a:off x="1776895" y="2235300"/>
                <a:ext cx="0" cy="1809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7" name="Line 103"/>
              <p:cNvSpPr>
                <a:spLocks noChangeShapeType="1"/>
              </p:cNvSpPr>
              <p:nvPr/>
            </p:nvSpPr>
            <p:spPr bwMode="auto">
              <a:xfrm>
                <a:off x="7872430" y="2235300"/>
                <a:ext cx="0" cy="180975"/>
              </a:xfrm>
              <a:prstGeom prst="lin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91240B29-F687-4f45-9708-019B960494DF}">
                  <a14:hiddenLine xmlns:a14="http://schemas.microsoft.com/office/drawing/2010/main" w="28575" cap="sq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88" name="Rectangle 105"/>
              <p:cNvSpPr>
                <a:spLocks noChangeArrowheads="1"/>
              </p:cNvSpPr>
              <p:nvPr/>
            </p:nvSpPr>
            <p:spPr bwMode="auto">
              <a:xfrm>
                <a:off x="126548" y="3612887"/>
                <a:ext cx="938141" cy="38100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80975" algn="l"/>
                  </a:tabLs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defTabSz="32135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ru-RU" altLang="en-US" sz="800" dirty="0">
                    <a:solidFill>
                      <a:srgbClr val="002060"/>
                    </a:solidFill>
                    <a:ea typeface="MS Mincho" pitchFamily="49" charset="-128"/>
                  </a:rPr>
                  <a:t>Скрининг</a:t>
                </a:r>
                <a:r>
                  <a:rPr lang="de-CH" altLang="en-US" sz="800" dirty="0">
                    <a:solidFill>
                      <a:srgbClr val="002060"/>
                    </a:solidFill>
                    <a:ea typeface="MS Mincho" pitchFamily="49" charset="-128"/>
                    <a:cs typeface="Arial" pitchFamily="34" charset="0"/>
                  </a:rPr>
                  <a:t>:</a:t>
                </a:r>
                <a:br>
                  <a:rPr lang="de-CH" altLang="en-US" sz="800" dirty="0">
                    <a:solidFill>
                      <a:srgbClr val="002060"/>
                    </a:solidFill>
                    <a:ea typeface="MS Mincho" pitchFamily="49" charset="-128"/>
                    <a:cs typeface="Arial" pitchFamily="34" charset="0"/>
                  </a:rPr>
                </a:br>
                <a:r>
                  <a:rPr lang="de-CH" altLang="en-US" sz="800" dirty="0">
                    <a:solidFill>
                      <a:srgbClr val="002060"/>
                    </a:solidFill>
                    <a:ea typeface="MS Mincho" pitchFamily="49" charset="-128"/>
                    <a:cs typeface="Arial" pitchFamily="34" charset="0"/>
                  </a:rPr>
                  <a:t>2 </a:t>
                </a:r>
                <a:r>
                  <a:rPr lang="ru-RU" altLang="en-US" sz="800" dirty="0">
                    <a:solidFill>
                      <a:srgbClr val="002060"/>
                    </a:solidFill>
                    <a:ea typeface="MS Mincho" pitchFamily="49" charset="-128"/>
                  </a:rPr>
                  <a:t>недели</a:t>
                </a:r>
                <a:endParaRPr lang="en-US" altLang="en-US" sz="800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endParaRPr>
              </a:p>
            </p:txBody>
          </p:sp>
          <p:sp>
            <p:nvSpPr>
              <p:cNvPr id="89" name="Rectangle 63"/>
              <p:cNvSpPr>
                <a:spLocks noChangeArrowheads="1"/>
              </p:cNvSpPr>
              <p:nvPr/>
            </p:nvSpPr>
            <p:spPr bwMode="auto">
              <a:xfrm>
                <a:off x="3080673" y="2606224"/>
                <a:ext cx="2030170" cy="384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tIns="46800" rIns="90000" bIns="46800" anchor="b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r>
                  <a:rPr lang="ru-RU" altLang="en-US" sz="800" dirty="0" err="1">
                    <a:solidFill>
                      <a:srgbClr val="002060"/>
                    </a:solidFill>
                    <a:cs typeface="Arial" pitchFamily="34" charset="0"/>
                  </a:rPr>
                  <a:t>Метформин</a:t>
                </a:r>
                <a:r>
                  <a:rPr lang="ru-RU" altLang="en-US" sz="800" dirty="0">
                    <a:solidFill>
                      <a:srgbClr val="002060"/>
                    </a:solidFill>
                    <a:cs typeface="Arial" pitchFamily="34" charset="0"/>
                  </a:rPr>
                  <a:t> до </a:t>
                </a:r>
                <a:r>
                  <a:rPr lang="de-CH" altLang="en-US" sz="800" dirty="0">
                    <a:solidFill>
                      <a:srgbClr val="002060"/>
                    </a:solidFill>
                    <a:cs typeface="Arial" pitchFamily="34" charset="0"/>
                  </a:rPr>
                  <a:t>1000 </a:t>
                </a:r>
                <a:r>
                  <a:rPr lang="ru-RU" altLang="en-US" sz="800" dirty="0">
                    <a:solidFill>
                      <a:srgbClr val="002060"/>
                    </a:solidFill>
                    <a:cs typeface="Arial" pitchFamily="34" charset="0"/>
                  </a:rPr>
                  <a:t>мг 2 р</a:t>
                </a:r>
                <a:r>
                  <a:rPr lang="en-US" altLang="en-US" sz="800" dirty="0">
                    <a:solidFill>
                      <a:srgbClr val="002060"/>
                    </a:solidFill>
                    <a:cs typeface="Arial" pitchFamily="34" charset="0"/>
                  </a:rPr>
                  <a:t>/</a:t>
                </a:r>
                <a:r>
                  <a:rPr lang="ru-RU" altLang="en-US" sz="800" dirty="0">
                    <a:solidFill>
                      <a:srgbClr val="002060"/>
                    </a:solidFill>
                    <a:cs typeface="Arial" pitchFamily="34" charset="0"/>
                  </a:rPr>
                  <a:t>д</a:t>
                </a:r>
                <a:r>
                  <a:rPr lang="de-CH" altLang="en-US" sz="800" dirty="0">
                    <a:solidFill>
                      <a:srgbClr val="002060"/>
                    </a:solidFill>
                    <a:cs typeface="Arial" pitchFamily="34" charset="0"/>
                  </a:rPr>
                  <a:t> + </a:t>
                </a:r>
                <a:r>
                  <a:rPr lang="ru-RU" altLang="en-US" sz="800" dirty="0" err="1">
                    <a:solidFill>
                      <a:srgbClr val="002060"/>
                    </a:solidFill>
                    <a:cs typeface="Arial" pitchFamily="34" charset="0"/>
                  </a:rPr>
                  <a:t>вилдаглиптин</a:t>
                </a:r>
                <a:r>
                  <a:rPr lang="de-CH" altLang="en-US" sz="800" dirty="0">
                    <a:solidFill>
                      <a:srgbClr val="002060"/>
                    </a:solidFill>
                    <a:cs typeface="Arial" pitchFamily="34" charset="0"/>
                  </a:rPr>
                  <a:t> 50 </a:t>
                </a:r>
                <a:r>
                  <a:rPr lang="ru-RU" altLang="en-US" sz="800" dirty="0">
                    <a:solidFill>
                      <a:srgbClr val="002060"/>
                    </a:solidFill>
                    <a:cs typeface="Arial" pitchFamily="34" charset="0"/>
                  </a:rPr>
                  <a:t>мг</a:t>
                </a:r>
                <a:r>
                  <a:rPr lang="de-CH" altLang="en-US" sz="800" dirty="0">
                    <a:solidFill>
                      <a:srgbClr val="002060"/>
                    </a:solidFill>
                    <a:cs typeface="Arial" pitchFamily="34" charset="0"/>
                  </a:rPr>
                  <a:t> </a:t>
                </a:r>
                <a:r>
                  <a:rPr lang="ru-RU" altLang="en-US" sz="800" dirty="0">
                    <a:solidFill>
                      <a:srgbClr val="002060"/>
                    </a:solidFill>
                    <a:cs typeface="Arial" pitchFamily="34" charset="0"/>
                  </a:rPr>
                  <a:t>2 р</a:t>
                </a:r>
                <a:r>
                  <a:rPr lang="en-US" altLang="en-US" sz="800" dirty="0">
                    <a:solidFill>
                      <a:srgbClr val="002060"/>
                    </a:solidFill>
                    <a:cs typeface="Arial" pitchFamily="34" charset="0"/>
                  </a:rPr>
                  <a:t>/</a:t>
                </a:r>
                <a:r>
                  <a:rPr lang="ru-RU" altLang="en-US" sz="800" dirty="0">
                    <a:solidFill>
                      <a:srgbClr val="002060"/>
                    </a:solidFill>
                    <a:cs typeface="Arial" pitchFamily="34" charset="0"/>
                  </a:rPr>
                  <a:t>д</a:t>
                </a:r>
                <a:endParaRPr lang="en-US" altLang="en-US" sz="800" dirty="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90" name="Line 80"/>
              <p:cNvSpPr>
                <a:spLocks noChangeShapeType="1"/>
              </p:cNvSpPr>
              <p:nvPr/>
            </p:nvSpPr>
            <p:spPr bwMode="auto">
              <a:xfrm>
                <a:off x="1447800" y="3162393"/>
                <a:ext cx="0" cy="32385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91" name="Rectangle 23"/>
              <p:cNvSpPr>
                <a:spLocks noChangeArrowheads="1"/>
              </p:cNvSpPr>
              <p:nvPr/>
            </p:nvSpPr>
            <p:spPr bwMode="auto">
              <a:xfrm>
                <a:off x="7633735" y="4564523"/>
                <a:ext cx="1036370" cy="3238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r>
                  <a:rPr lang="de-CH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5 </a:t>
                </a:r>
                <a:r>
                  <a:rPr lang="ru-RU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лет</a:t>
                </a:r>
                <a:endParaRPr lang="en-US" altLang="en-US" sz="1000" dirty="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92" name="Rectangle 63"/>
              <p:cNvSpPr>
                <a:spLocks noChangeArrowheads="1"/>
              </p:cNvSpPr>
              <p:nvPr/>
            </p:nvSpPr>
            <p:spPr bwMode="auto">
              <a:xfrm>
                <a:off x="7236296" y="2416601"/>
                <a:ext cx="1459194" cy="384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tIns="46800" rIns="90000" bIns="46800" anchor="b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r>
                  <a:rPr lang="de-CH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+ </a:t>
                </a:r>
                <a:r>
                  <a:rPr lang="ru-RU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инсулин</a:t>
                </a:r>
                <a:endParaRPr lang="en-US" altLang="en-US" sz="1000" dirty="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93" name="Rectangle 63"/>
              <p:cNvSpPr>
                <a:spLocks noChangeArrowheads="1"/>
              </p:cNvSpPr>
              <p:nvPr/>
            </p:nvSpPr>
            <p:spPr bwMode="auto">
              <a:xfrm>
                <a:off x="7236296" y="3673213"/>
                <a:ext cx="1459194" cy="3841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90000" tIns="46800" rIns="90000" bIns="46800" anchor="b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r>
                  <a:rPr lang="de-CH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+ </a:t>
                </a:r>
                <a:r>
                  <a:rPr lang="ru-RU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инсулин</a:t>
                </a:r>
                <a:endParaRPr lang="en-US" altLang="en-US" sz="1000" dirty="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sp>
            <p:nvSpPr>
              <p:cNvPr id="94" name="Down Arrow 93"/>
              <p:cNvSpPr/>
              <p:nvPr/>
            </p:nvSpPr>
            <p:spPr>
              <a:xfrm>
                <a:off x="4978630" y="3382815"/>
                <a:ext cx="66684" cy="152371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32135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solidFill>
                    <a:srgbClr val="002060"/>
                  </a:solidFill>
                </a:endParaRPr>
              </a:p>
            </p:txBody>
          </p:sp>
          <p:sp>
            <p:nvSpPr>
              <p:cNvPr id="95" name="Down Arrow 94"/>
              <p:cNvSpPr/>
              <p:nvPr/>
            </p:nvSpPr>
            <p:spPr>
              <a:xfrm flipH="1" flipV="1">
                <a:off x="4978630" y="3054265"/>
                <a:ext cx="66684" cy="152371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32135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solidFill>
                    <a:srgbClr val="002060"/>
                  </a:solidFill>
                </a:endParaRPr>
              </a:p>
            </p:txBody>
          </p:sp>
          <p:sp>
            <p:nvSpPr>
              <p:cNvPr id="96" name="Down Arrow 95"/>
              <p:cNvSpPr/>
              <p:nvPr/>
            </p:nvSpPr>
            <p:spPr>
              <a:xfrm flipH="1" flipV="1">
                <a:off x="7307820" y="2928877"/>
                <a:ext cx="66684" cy="152371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32135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solidFill>
                    <a:srgbClr val="002060"/>
                  </a:solidFill>
                </a:endParaRPr>
              </a:p>
            </p:txBody>
          </p:sp>
          <p:sp>
            <p:nvSpPr>
              <p:cNvPr id="97" name="Down Arrow 96"/>
              <p:cNvSpPr/>
              <p:nvPr/>
            </p:nvSpPr>
            <p:spPr>
              <a:xfrm>
                <a:off x="7385618" y="3566929"/>
                <a:ext cx="66684" cy="152371"/>
              </a:xfrm>
              <a:prstGeom prst="down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defTabSz="321350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solidFill>
                    <a:srgbClr val="002060"/>
                  </a:solidFill>
                </a:endParaRPr>
              </a:p>
            </p:txBody>
          </p:sp>
          <p:sp>
            <p:nvSpPr>
              <p:cNvPr id="98" name="Rectangle 26"/>
              <p:cNvSpPr>
                <a:spLocks noChangeArrowheads="1"/>
              </p:cNvSpPr>
              <p:nvPr/>
            </p:nvSpPr>
            <p:spPr bwMode="auto">
              <a:xfrm>
                <a:off x="5967575" y="3186003"/>
                <a:ext cx="2849649" cy="353944"/>
              </a:xfrm>
              <a:prstGeom prst="rect">
                <a:avLst/>
              </a:prstGeom>
              <a:noFill/>
              <a:ln w="19050">
                <a:noFill/>
                <a:miter lim="800000"/>
                <a:headEnd/>
                <a:tailEnd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txBody>
              <a:bodyPr/>
              <a:lstStyle/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  <a:defRPr/>
                </a:pPr>
                <a:r>
                  <a:rPr lang="ru-RU" sz="1000" i="1" dirty="0">
                    <a:solidFill>
                      <a:srgbClr val="002060"/>
                    </a:solidFill>
                    <a:latin typeface="Calibri"/>
                    <a:cs typeface="Arial" charset="0"/>
                  </a:rPr>
                  <a:t>По усмотрению исследователя</a:t>
                </a:r>
                <a:endParaRPr lang="en-US" sz="1000" i="1" dirty="0">
                  <a:solidFill>
                    <a:srgbClr val="002060"/>
                  </a:solidFill>
                  <a:latin typeface="Calibri"/>
                  <a:cs typeface="Arial" charset="0"/>
                </a:endParaRPr>
              </a:p>
            </p:txBody>
          </p:sp>
          <p:sp>
            <p:nvSpPr>
              <p:cNvPr id="99" name="Line 80"/>
              <p:cNvSpPr>
                <a:spLocks noChangeShapeType="1"/>
              </p:cNvSpPr>
              <p:nvPr/>
            </p:nvSpPr>
            <p:spPr bwMode="auto">
              <a:xfrm>
                <a:off x="1981200" y="3162393"/>
                <a:ext cx="0" cy="32385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0" name="Rectangle 25"/>
              <p:cNvSpPr>
                <a:spLocks noChangeArrowheads="1"/>
              </p:cNvSpPr>
              <p:nvPr/>
            </p:nvSpPr>
            <p:spPr bwMode="auto">
              <a:xfrm>
                <a:off x="887845" y="3519324"/>
                <a:ext cx="1481138" cy="3206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algn="ctr"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r>
                  <a:rPr lang="ru-RU" altLang="en-US" sz="800" dirty="0">
                    <a:solidFill>
                      <a:srgbClr val="002060"/>
                    </a:solidFill>
                  </a:rPr>
                  <a:t>Период ввода в исследование -3 </a:t>
                </a:r>
                <a:r>
                  <a:rPr lang="ru-RU" altLang="en-US" sz="800" dirty="0" err="1">
                    <a:solidFill>
                      <a:srgbClr val="002060"/>
                    </a:solidFill>
                  </a:rPr>
                  <a:t>нед</a:t>
                </a:r>
                <a:r>
                  <a:rPr lang="ru-RU" altLang="en-US" sz="800" dirty="0">
                    <a:solidFill>
                      <a:srgbClr val="002060"/>
                    </a:solidFill>
                  </a:rPr>
                  <a:t> </a:t>
                </a:r>
              </a:p>
            </p:txBody>
          </p:sp>
          <p:sp>
            <p:nvSpPr>
              <p:cNvPr id="101" name="Line 80"/>
              <p:cNvSpPr>
                <a:spLocks noChangeShapeType="1"/>
              </p:cNvSpPr>
              <p:nvPr/>
            </p:nvSpPr>
            <p:spPr bwMode="auto">
              <a:xfrm>
                <a:off x="914400" y="3181445"/>
                <a:ext cx="0" cy="32385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endParaRPr lang="en-US" sz="1400">
                  <a:solidFill>
                    <a:prstClr val="black"/>
                  </a:solidFill>
                  <a:latin typeface="Calibri"/>
                </a:endParaRPr>
              </a:p>
            </p:txBody>
          </p:sp>
          <p:sp>
            <p:nvSpPr>
              <p:cNvPr id="102" name="Rectangle 101"/>
              <p:cNvSpPr/>
              <p:nvPr/>
            </p:nvSpPr>
            <p:spPr bwMode="auto">
              <a:xfrm>
                <a:off x="2517659" y="2560648"/>
                <a:ext cx="593808" cy="1495137"/>
              </a:xfrm>
              <a:prstGeom prst="rect">
                <a:avLst/>
              </a:prstGeom>
              <a:solidFill>
                <a:srgbClr val="A0E1E8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10800000" vert="vert" wrap="none" lIns="36000" tIns="0" rIns="0" bIns="0" anchor="ctr"/>
              <a:lstStyle/>
              <a:p>
                <a:pPr algn="ctr" defTabSz="321350" fontAlgn="auto">
                  <a:spcBef>
                    <a:spcPts val="0"/>
                  </a:spcBef>
                  <a:spcAft>
                    <a:spcPct val="40000"/>
                  </a:spcAft>
                  <a:defRPr/>
                </a:pPr>
                <a:r>
                  <a:rPr lang="ru-RU" sz="1000" dirty="0">
                    <a:solidFill>
                      <a:srgbClr val="333333"/>
                    </a:solidFill>
                    <a:latin typeface="Calibri"/>
                    <a:cs typeface="Arial" charset="0"/>
                  </a:rPr>
                  <a:t>Рандомизация</a:t>
                </a:r>
                <a:endParaRPr lang="en-US" sz="1000" dirty="0">
                  <a:solidFill>
                    <a:srgbClr val="002060"/>
                  </a:solidFill>
                  <a:latin typeface="Calibri"/>
                  <a:cs typeface="Arial" charset="0"/>
                </a:endParaRPr>
              </a:p>
            </p:txBody>
          </p:sp>
          <p:sp>
            <p:nvSpPr>
              <p:cNvPr id="103" name="Down Arrow 102"/>
              <p:cNvSpPr/>
              <p:nvPr/>
            </p:nvSpPr>
            <p:spPr bwMode="auto">
              <a:xfrm>
                <a:off x="926760" y="1965450"/>
                <a:ext cx="522361" cy="1401493"/>
              </a:xfrm>
              <a:prstGeom prst="downArrow">
                <a:avLst/>
              </a:prstGeom>
              <a:solidFill>
                <a:srgbClr val="E8E878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10800000" vert="vert" wrap="none" lIns="36000" tIns="0" rIns="0" bIns="0" anchor="ctr"/>
              <a:lstStyle/>
              <a:p>
                <a:pPr algn="ctr" defTabSz="321350" fontAlgn="auto">
                  <a:spcBef>
                    <a:spcPts val="0"/>
                  </a:spcBef>
                  <a:spcAft>
                    <a:spcPts val="0"/>
                  </a:spcAft>
                  <a:tabLst>
                    <a:tab pos="63601" algn="l"/>
                  </a:tabLst>
                  <a:defRPr/>
                </a:pPr>
                <a:endParaRPr lang="de-CH" sz="1000" dirty="0">
                  <a:solidFill>
                    <a:srgbClr val="002060"/>
                  </a:solidFill>
                  <a:latin typeface="Calibri"/>
                  <a:ea typeface="MS Mincho" pitchFamily="49" charset="-128"/>
                  <a:cs typeface="Arial" charset="0"/>
                </a:endParaRPr>
              </a:p>
              <a:p>
                <a:pPr algn="ctr" defTabSz="321350" fontAlgn="auto">
                  <a:spcBef>
                    <a:spcPts val="0"/>
                  </a:spcBef>
                  <a:spcAft>
                    <a:spcPts val="0"/>
                  </a:spcAft>
                  <a:tabLst>
                    <a:tab pos="63601" algn="l"/>
                  </a:tabLst>
                  <a:defRPr/>
                </a:pPr>
                <a:r>
                  <a:rPr lang="de-CH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MET 500</a:t>
                </a:r>
                <a:r>
                  <a:rPr lang="ru-RU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мг</a:t>
                </a:r>
                <a:r>
                  <a:rPr lang="de-CH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/</a:t>
                </a:r>
                <a:r>
                  <a:rPr lang="ru-RU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д</a:t>
                </a:r>
                <a:endParaRPr lang="en-US" sz="1000" dirty="0">
                  <a:solidFill>
                    <a:srgbClr val="002060"/>
                  </a:solidFill>
                  <a:latin typeface="Calibri"/>
                  <a:ea typeface="MS Mincho" pitchFamily="49" charset="-128"/>
                  <a:cs typeface="Arial" charset="0"/>
                </a:endParaRPr>
              </a:p>
              <a:p>
                <a:pPr defTabSz="321350" fontAlgn="auto">
                  <a:spcBef>
                    <a:spcPts val="0"/>
                  </a:spcBef>
                  <a:spcAft>
                    <a:spcPct val="40000"/>
                  </a:spcAft>
                  <a:defRPr/>
                </a:pPr>
                <a:endParaRPr lang="en-US" sz="1000" dirty="0">
                  <a:solidFill>
                    <a:srgbClr val="000000"/>
                  </a:solidFill>
                  <a:latin typeface="Calibri"/>
                  <a:cs typeface="Arial" charset="0"/>
                </a:endParaRPr>
              </a:p>
            </p:txBody>
          </p:sp>
          <p:sp>
            <p:nvSpPr>
              <p:cNvPr id="104" name="Down Arrow 103"/>
              <p:cNvSpPr/>
              <p:nvPr/>
            </p:nvSpPr>
            <p:spPr bwMode="auto">
              <a:xfrm>
                <a:off x="1442771" y="1962275"/>
                <a:ext cx="522360" cy="1401493"/>
              </a:xfrm>
              <a:prstGeom prst="downArrow">
                <a:avLst/>
              </a:prstGeom>
              <a:solidFill>
                <a:srgbClr val="E8E878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10800000" vert="vert" wrap="none" lIns="36000" tIns="0" rIns="0" bIns="0" anchor="ctr"/>
              <a:lstStyle/>
              <a:p>
                <a:pPr algn="ctr" defTabSz="321350" fontAlgn="auto">
                  <a:spcBef>
                    <a:spcPts val="0"/>
                  </a:spcBef>
                  <a:spcAft>
                    <a:spcPts val="0"/>
                  </a:spcAft>
                  <a:tabLst>
                    <a:tab pos="63601" algn="l"/>
                  </a:tabLst>
                  <a:defRPr/>
                </a:pPr>
                <a:endParaRPr lang="de-CH" sz="1000" dirty="0">
                  <a:solidFill>
                    <a:srgbClr val="002060"/>
                  </a:solidFill>
                  <a:latin typeface="Calibri"/>
                  <a:ea typeface="MS Mincho" pitchFamily="49" charset="-128"/>
                  <a:cs typeface="Arial" charset="0"/>
                </a:endParaRPr>
              </a:p>
              <a:p>
                <a:pPr algn="ctr" defTabSz="321350" fontAlgn="auto">
                  <a:spcBef>
                    <a:spcPts val="0"/>
                  </a:spcBef>
                  <a:spcAft>
                    <a:spcPts val="0"/>
                  </a:spcAft>
                  <a:tabLst>
                    <a:tab pos="63601" algn="l"/>
                  </a:tabLst>
                  <a:defRPr/>
                </a:pPr>
                <a:r>
                  <a:rPr lang="de-CH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MET 1000</a:t>
                </a:r>
                <a:r>
                  <a:rPr lang="ru-RU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мг</a:t>
                </a:r>
                <a:r>
                  <a:rPr lang="de-CH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/</a:t>
                </a:r>
                <a:r>
                  <a:rPr lang="ru-RU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д</a:t>
                </a:r>
                <a:endParaRPr lang="en-US" sz="1000" dirty="0">
                  <a:solidFill>
                    <a:srgbClr val="002060"/>
                  </a:solidFill>
                  <a:latin typeface="Calibri"/>
                  <a:ea typeface="MS Mincho" pitchFamily="49" charset="-128"/>
                  <a:cs typeface="Arial" charset="0"/>
                </a:endParaRPr>
              </a:p>
              <a:p>
                <a:pPr defTabSz="321350" fontAlgn="auto">
                  <a:spcBef>
                    <a:spcPts val="0"/>
                  </a:spcBef>
                  <a:spcAft>
                    <a:spcPct val="40000"/>
                  </a:spcAft>
                  <a:defRPr/>
                </a:pPr>
                <a:endParaRPr lang="en-US" sz="1000" dirty="0">
                  <a:solidFill>
                    <a:srgbClr val="000000"/>
                  </a:solidFill>
                  <a:latin typeface="Calibri"/>
                  <a:cs typeface="Arial" charset="0"/>
                </a:endParaRPr>
              </a:p>
            </p:txBody>
          </p:sp>
          <p:sp>
            <p:nvSpPr>
              <p:cNvPr id="105" name="Down Arrow 104"/>
              <p:cNvSpPr/>
              <p:nvPr/>
            </p:nvSpPr>
            <p:spPr bwMode="auto">
              <a:xfrm>
                <a:off x="1990535" y="1938468"/>
                <a:ext cx="522361" cy="1401492"/>
              </a:xfrm>
              <a:prstGeom prst="downArrow">
                <a:avLst/>
              </a:prstGeom>
              <a:solidFill>
                <a:srgbClr val="E8E878"/>
              </a:solidFill>
              <a:ln w="1905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rot="10800000" vert="vert" wrap="none" lIns="36000" tIns="0" rIns="0" bIns="0" anchor="ctr"/>
              <a:lstStyle/>
              <a:p>
                <a:pPr algn="ctr" defTabSz="321350" fontAlgn="auto">
                  <a:spcBef>
                    <a:spcPts val="0"/>
                  </a:spcBef>
                  <a:spcAft>
                    <a:spcPts val="0"/>
                  </a:spcAft>
                  <a:tabLst>
                    <a:tab pos="63601" algn="l"/>
                  </a:tabLst>
                  <a:defRPr/>
                </a:pPr>
                <a:endParaRPr lang="de-CH" sz="1000" dirty="0">
                  <a:solidFill>
                    <a:srgbClr val="002060"/>
                  </a:solidFill>
                  <a:latin typeface="Calibri"/>
                  <a:ea typeface="MS Mincho" pitchFamily="49" charset="-128"/>
                  <a:cs typeface="Arial" charset="0"/>
                </a:endParaRPr>
              </a:p>
              <a:p>
                <a:pPr algn="ctr" defTabSz="321350" fontAlgn="auto">
                  <a:spcBef>
                    <a:spcPts val="0"/>
                  </a:spcBef>
                  <a:spcAft>
                    <a:spcPts val="0"/>
                  </a:spcAft>
                  <a:tabLst>
                    <a:tab pos="63601" algn="l"/>
                  </a:tabLst>
                  <a:defRPr/>
                </a:pPr>
                <a:r>
                  <a:rPr lang="de-CH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MET 1500</a:t>
                </a:r>
                <a:r>
                  <a:rPr lang="ru-RU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мг</a:t>
                </a:r>
                <a:r>
                  <a:rPr lang="de-CH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/</a:t>
                </a:r>
                <a:r>
                  <a:rPr lang="ru-RU" sz="1000" dirty="0">
                    <a:solidFill>
                      <a:srgbClr val="002060"/>
                    </a:solidFill>
                    <a:latin typeface="Calibri"/>
                    <a:ea typeface="MS Mincho" pitchFamily="49" charset="-128"/>
                    <a:cs typeface="Arial" charset="0"/>
                  </a:rPr>
                  <a:t>д</a:t>
                </a:r>
                <a:endParaRPr lang="en-US" sz="1000" dirty="0">
                  <a:solidFill>
                    <a:srgbClr val="002060"/>
                  </a:solidFill>
                  <a:latin typeface="Calibri"/>
                  <a:ea typeface="MS Mincho" pitchFamily="49" charset="-128"/>
                  <a:cs typeface="Arial" charset="0"/>
                </a:endParaRPr>
              </a:p>
              <a:p>
                <a:pPr defTabSz="321350" fontAlgn="auto">
                  <a:spcBef>
                    <a:spcPts val="0"/>
                  </a:spcBef>
                  <a:spcAft>
                    <a:spcPct val="40000"/>
                  </a:spcAft>
                  <a:defRPr/>
                </a:pPr>
                <a:endParaRPr lang="en-US" sz="1000" dirty="0">
                  <a:solidFill>
                    <a:srgbClr val="000000"/>
                  </a:solidFill>
                  <a:latin typeface="Calibri"/>
                  <a:cs typeface="Arial" charset="0"/>
                </a:endParaRPr>
              </a:p>
            </p:txBody>
          </p:sp>
          <p:sp>
            <p:nvSpPr>
              <p:cNvPr id="106" name="Pentagon 107"/>
              <p:cNvSpPr>
                <a:spLocks noChangeArrowheads="1"/>
              </p:cNvSpPr>
              <p:nvPr/>
            </p:nvSpPr>
            <p:spPr bwMode="auto">
              <a:xfrm>
                <a:off x="3144983" y="3567360"/>
                <a:ext cx="2080160" cy="475013"/>
              </a:xfrm>
              <a:prstGeom prst="homePlate">
                <a:avLst>
                  <a:gd name="adj" fmla="val 49995"/>
                </a:avLst>
              </a:prstGeom>
              <a:solidFill>
                <a:srgbClr val="CC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90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wrap="none" lIns="36000" tIns="0" rIns="0" bIns="0" anchor="ctr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spcBef>
                    <a:spcPts val="0"/>
                  </a:spcBef>
                  <a:spcAft>
                    <a:spcPct val="40000"/>
                  </a:spcAft>
                </a:pPr>
                <a:endParaRPr lang="en-US" altLang="en-US" sz="1000">
                  <a:solidFill>
                    <a:srgbClr val="000000"/>
                  </a:solidFill>
                  <a:cs typeface="Arial" pitchFamily="34" charset="0"/>
                </a:endParaRPr>
              </a:p>
            </p:txBody>
          </p:sp>
          <p:cxnSp>
            <p:nvCxnSpPr>
              <p:cNvPr id="107" name="Straight Connector 109"/>
              <p:cNvCxnSpPr>
                <a:cxnSpLocks noChangeShapeType="1"/>
              </p:cNvCxnSpPr>
              <p:nvPr/>
            </p:nvCxnSpPr>
            <p:spPr bwMode="auto">
              <a:xfrm flipV="1">
                <a:off x="2538837" y="4545579"/>
                <a:ext cx="5489547" cy="0"/>
              </a:xfrm>
              <a:prstGeom prst="line">
                <a:avLst/>
              </a:prstGeom>
              <a:noFill/>
              <a:ln w="22225" algn="ctr">
                <a:solidFill>
                  <a:srgbClr val="002060"/>
                </a:solidFill>
                <a:prstDash val="dash"/>
                <a:round/>
                <a:headEnd type="none" w="lg" len="med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08" name="TextBox 1"/>
              <p:cNvSpPr>
                <a:spLocks noChangeArrowheads="1"/>
              </p:cNvSpPr>
              <p:nvPr/>
            </p:nvSpPr>
            <p:spPr bwMode="auto">
              <a:xfrm>
                <a:off x="1208200" y="4511170"/>
                <a:ext cx="813379" cy="250939"/>
              </a:xfrm>
              <a:prstGeom prst="ellipse">
                <a:avLst/>
              </a:prstGeom>
              <a:solidFill>
                <a:srgbClr val="CCFF6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tIns="0" rIns="0" bIns="0"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altLang="en-US" sz="1000" dirty="0">
                    <a:solidFill>
                      <a:srgbClr val="002060"/>
                    </a:solidFill>
                    <a:cs typeface="Tahoma" pitchFamily="34" charset="0"/>
                  </a:rPr>
                  <a:t>N =2000</a:t>
                </a:r>
              </a:p>
            </p:txBody>
          </p:sp>
          <p:sp>
            <p:nvSpPr>
              <p:cNvPr id="109" name="Rectangle 23"/>
              <p:cNvSpPr>
                <a:spLocks noChangeArrowheads="1"/>
              </p:cNvSpPr>
              <p:nvPr/>
            </p:nvSpPr>
            <p:spPr bwMode="auto">
              <a:xfrm>
                <a:off x="2401623" y="4582670"/>
                <a:ext cx="1036370" cy="3238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Calibri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alibri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itchFamily="34" charset="0"/>
                  </a:defRPr>
                </a:lvl9pPr>
              </a:lstStyle>
              <a:p>
                <a:pPr defTabSz="321350" fontAlgn="auto">
                  <a:lnSpc>
                    <a:spcPct val="95000"/>
                  </a:lnSpc>
                  <a:spcBef>
                    <a:spcPct val="75000"/>
                  </a:spcBef>
                  <a:spcAft>
                    <a:spcPts val="0"/>
                  </a:spcAft>
                  <a:buClr>
                    <a:srgbClr val="FCAF17"/>
                  </a:buClr>
                  <a:buSzPct val="110000"/>
                </a:pPr>
                <a:r>
                  <a:rPr lang="ru-RU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День</a:t>
                </a:r>
                <a:r>
                  <a:rPr lang="de-CH" altLang="en-US" sz="1000" dirty="0">
                    <a:solidFill>
                      <a:srgbClr val="002060"/>
                    </a:solidFill>
                    <a:cs typeface="Arial" pitchFamily="34" charset="0"/>
                  </a:rPr>
                  <a:t> 1</a:t>
                </a:r>
                <a:endParaRPr lang="en-US" altLang="en-US" sz="1000" dirty="0">
                  <a:solidFill>
                    <a:srgbClr val="002060"/>
                  </a:solidFill>
                  <a:cs typeface="Arial" pitchFamily="34" charset="0"/>
                </a:endParaRPr>
              </a:p>
            </p:txBody>
          </p:sp>
          <p:cxnSp>
            <p:nvCxnSpPr>
              <p:cNvPr id="110" name="Straight Connector 5"/>
              <p:cNvCxnSpPr>
                <a:cxnSpLocks noChangeShapeType="1"/>
              </p:cNvCxnSpPr>
              <p:nvPr/>
            </p:nvCxnSpPr>
            <p:spPr bwMode="auto">
              <a:xfrm flipV="1">
                <a:off x="7240028" y="2796463"/>
                <a:ext cx="1079777" cy="980"/>
              </a:xfrm>
              <a:prstGeom prst="line">
                <a:avLst/>
              </a:prstGeom>
              <a:noFill/>
              <a:ln w="22225" algn="ctr">
                <a:solidFill>
                  <a:srgbClr val="002060"/>
                </a:solidFill>
                <a:prstDash val="dash"/>
                <a:round/>
                <a:headEnd type="none" w="lg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1" name="Straight Connector 116"/>
              <p:cNvCxnSpPr>
                <a:cxnSpLocks noChangeShapeType="1"/>
              </p:cNvCxnSpPr>
              <p:nvPr/>
            </p:nvCxnSpPr>
            <p:spPr bwMode="auto">
              <a:xfrm flipV="1">
                <a:off x="7246491" y="3807176"/>
                <a:ext cx="1079777" cy="980"/>
              </a:xfrm>
              <a:prstGeom prst="line">
                <a:avLst/>
              </a:prstGeom>
              <a:noFill/>
              <a:ln w="22225" algn="ctr">
                <a:solidFill>
                  <a:srgbClr val="002060"/>
                </a:solidFill>
                <a:prstDash val="dash"/>
                <a:round/>
                <a:headEnd type="none" w="lg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12" name="Rectangle 104"/>
            <p:cNvSpPr>
              <a:spLocks noChangeArrowheads="1"/>
            </p:cNvSpPr>
            <p:nvPr/>
          </p:nvSpPr>
          <p:spPr bwMode="auto">
            <a:xfrm>
              <a:off x="7646417" y="5439390"/>
              <a:ext cx="4749800" cy="381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tabLst>
                  <a:tab pos="180975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tabLst>
                  <a:tab pos="180975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tabLst>
                  <a:tab pos="180975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tabLst>
                  <a:tab pos="180975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tabLst>
                  <a:tab pos="180975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80975" algn="l"/>
                </a:tabLs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defTabSz="321350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en-US" sz="1000" i="1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rPr>
                <a:t>       </a:t>
              </a:r>
              <a:r>
                <a:rPr lang="ru-RU" altLang="en-US" sz="1000" i="1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rPr>
                <a:t>Период</a:t>
              </a:r>
              <a:r>
                <a:rPr lang="en-US" altLang="en-US" sz="1000" i="1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rPr>
                <a:t> 1		      </a:t>
              </a:r>
              <a:r>
                <a:rPr lang="ru-RU" altLang="en-US" sz="1000" i="1" dirty="0">
                  <a:solidFill>
                    <a:srgbClr val="002060"/>
                  </a:solidFill>
                  <a:ea typeface="MS Mincho" pitchFamily="49" charset="-128"/>
                </a:rPr>
                <a:t>Период 2</a:t>
              </a:r>
              <a:r>
                <a:rPr lang="en-US" altLang="en-US" sz="1000" i="1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rPr>
                <a:t> 	                            </a:t>
              </a:r>
              <a:r>
                <a:rPr lang="ru-RU" altLang="en-US" sz="1000" i="1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rPr>
                <a:t>Период</a:t>
              </a:r>
              <a:r>
                <a:rPr lang="en-US" altLang="en-US" sz="1000" i="1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rPr>
                <a:t> 3</a:t>
              </a:r>
            </a:p>
            <a:p>
              <a:pPr defTabSz="321350" fontAlgn="auto">
                <a:spcBef>
                  <a:spcPts val="0"/>
                </a:spcBef>
                <a:spcAft>
                  <a:spcPts val="0"/>
                </a:spcAft>
              </a:pPr>
              <a:r>
                <a:rPr lang="ru-RU" altLang="en-US" sz="1000" i="1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rPr>
                <a:t>Двойной-слепой</a:t>
              </a:r>
              <a:r>
                <a:rPr lang="en-US" altLang="en-US" sz="1000" i="1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rPr>
                <a:t>	 </a:t>
              </a:r>
              <a:r>
                <a:rPr lang="ru-RU" altLang="en-US" sz="1000" i="1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rPr>
                <a:t>        Слепой	</a:t>
              </a:r>
              <a:r>
                <a:rPr lang="en-US" altLang="en-US" sz="1000" i="1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rPr>
                <a:t> 	</a:t>
              </a:r>
              <a:r>
                <a:rPr lang="ru-RU" altLang="en-US" sz="1000" i="1" dirty="0">
                  <a:solidFill>
                    <a:srgbClr val="002060"/>
                  </a:solidFill>
                  <a:ea typeface="MS Mincho" pitchFamily="49" charset="-128"/>
                  <a:cs typeface="Arial" pitchFamily="34" charset="0"/>
                </a:rPr>
                <a:t>Открытый</a:t>
              </a:r>
              <a:endParaRPr lang="en-US" altLang="en-US" sz="1000" i="1" dirty="0">
                <a:solidFill>
                  <a:srgbClr val="002060"/>
                </a:solidFill>
                <a:ea typeface="MS Mincho" pitchFamily="49" charset="-128"/>
                <a:cs typeface="Arial" pitchFamily="34" charset="0"/>
              </a:endParaRP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4746471" y="7189390"/>
              <a:ext cx="2042277" cy="3068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ctr" defTabSz="321350" fontAlgn="auto">
                <a:spcBef>
                  <a:spcPts val="0"/>
                </a:spcBef>
                <a:spcAft>
                  <a:spcPts val="0"/>
                </a:spcAft>
                <a:tabLst>
                  <a:tab pos="63601" algn="l"/>
                </a:tabLst>
              </a:pPr>
              <a:r>
                <a:rPr lang="ru-RU" sz="800" dirty="0">
                  <a:solidFill>
                    <a:srgbClr val="002060"/>
                  </a:solidFill>
                  <a:latin typeface="Calibri" pitchFamily="34" charset="0"/>
                  <a:ea typeface="MS Mincho" pitchFamily="49" charset="-128"/>
                </a:rPr>
                <a:t>Титрация </a:t>
              </a:r>
              <a:r>
                <a:rPr lang="ru-RU" sz="800" dirty="0" err="1">
                  <a:solidFill>
                    <a:srgbClr val="002060"/>
                  </a:solidFill>
                  <a:latin typeface="Calibri" pitchFamily="34" charset="0"/>
                  <a:ea typeface="MS Mincho" pitchFamily="49" charset="-128"/>
                </a:rPr>
                <a:t>метфомина</a:t>
              </a:r>
              <a:r>
                <a:rPr lang="ru-RU" sz="800" dirty="0">
                  <a:solidFill>
                    <a:srgbClr val="002060"/>
                  </a:solidFill>
                  <a:latin typeface="Calibri" pitchFamily="34" charset="0"/>
                  <a:ea typeface="MS Mincho" pitchFamily="49" charset="-128"/>
                </a:rPr>
                <a:t> до максимальной дозы перед рандомизацией</a:t>
              </a:r>
              <a:r>
                <a:rPr lang="fi-FI" sz="800" dirty="0">
                  <a:solidFill>
                    <a:srgbClr val="002060"/>
                  </a:solidFill>
                  <a:latin typeface="Calibri" pitchFamily="34" charset="0"/>
                  <a:ea typeface="MS Mincho" pitchFamily="49" charset="-128"/>
                </a:rPr>
                <a:t> (1:1)</a:t>
              </a:r>
              <a:endParaRPr lang="en-US" sz="800" dirty="0">
                <a:solidFill>
                  <a:srgbClr val="002060"/>
                </a:solidFill>
                <a:latin typeface="Calibri" pitchFamily="34" charset="0"/>
                <a:ea typeface="MS Mincho" pitchFamily="49" charset="-128"/>
              </a:endParaRPr>
            </a:p>
          </p:txBody>
        </p:sp>
        <p:sp>
          <p:nvSpPr>
            <p:cNvPr id="114" name="Rectangle 63"/>
            <p:cNvSpPr>
              <a:spLocks noChangeArrowheads="1"/>
            </p:cNvSpPr>
            <p:nvPr/>
          </p:nvSpPr>
          <p:spPr bwMode="auto">
            <a:xfrm>
              <a:off x="7238916" y="6915695"/>
              <a:ext cx="2029885" cy="384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 anchor="b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defTabSz="321350" fontAlgn="auto">
                <a:lnSpc>
                  <a:spcPct val="95000"/>
                </a:lnSpc>
                <a:spcBef>
                  <a:spcPct val="75000"/>
                </a:spcBef>
                <a:spcAft>
                  <a:spcPts val="0"/>
                </a:spcAft>
                <a:buClr>
                  <a:srgbClr val="FCAF17"/>
                </a:buClr>
                <a:buSzPct val="110000"/>
              </a:pPr>
              <a:r>
                <a:rPr lang="ru-RU" altLang="en-US" sz="800" dirty="0" err="1">
                  <a:solidFill>
                    <a:srgbClr val="002060"/>
                  </a:solidFill>
                  <a:cs typeface="Arial" pitchFamily="34" charset="0"/>
                </a:rPr>
                <a:t>Метформин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 до </a:t>
              </a:r>
              <a:r>
                <a:rPr lang="de-CH" altLang="en-US" sz="800" dirty="0">
                  <a:solidFill>
                    <a:srgbClr val="002060"/>
                  </a:solidFill>
                  <a:cs typeface="Arial" pitchFamily="34" charset="0"/>
                </a:rPr>
                <a:t>1000 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мг 2 р</a:t>
              </a:r>
              <a:r>
                <a:rPr lang="en-US" altLang="en-US" sz="800" dirty="0">
                  <a:solidFill>
                    <a:srgbClr val="002060"/>
                  </a:solidFill>
                  <a:cs typeface="Arial" pitchFamily="34" charset="0"/>
                </a:rPr>
                <a:t>/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д</a:t>
              </a:r>
              <a:r>
                <a:rPr lang="de-CH" altLang="en-US" sz="800" dirty="0">
                  <a:solidFill>
                    <a:srgbClr val="002060"/>
                  </a:solidFill>
                  <a:cs typeface="Arial" pitchFamily="34" charset="0"/>
                </a:rPr>
                <a:t> + 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плацебо 2 р</a:t>
              </a:r>
              <a:r>
                <a:rPr lang="en-US" altLang="en-US" sz="800" dirty="0">
                  <a:solidFill>
                    <a:srgbClr val="002060"/>
                  </a:solidFill>
                  <a:cs typeface="Arial" pitchFamily="34" charset="0"/>
                </a:rPr>
                <a:t>/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д</a:t>
              </a:r>
              <a:endParaRPr lang="en-US" altLang="en-US" sz="800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  <p:sp>
          <p:nvSpPr>
            <p:cNvPr id="115" name="Rectangle 63"/>
            <p:cNvSpPr>
              <a:spLocks noChangeArrowheads="1"/>
            </p:cNvSpPr>
            <p:nvPr/>
          </p:nvSpPr>
          <p:spPr bwMode="auto">
            <a:xfrm>
              <a:off x="9197104" y="5873533"/>
              <a:ext cx="2029885" cy="384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 anchor="b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defTabSz="321350" fontAlgn="auto">
                <a:lnSpc>
                  <a:spcPct val="95000"/>
                </a:lnSpc>
                <a:spcBef>
                  <a:spcPct val="75000"/>
                </a:spcBef>
                <a:spcAft>
                  <a:spcPts val="0"/>
                </a:spcAft>
                <a:buClr>
                  <a:srgbClr val="FCAF17"/>
                </a:buClr>
                <a:buSzPct val="110000"/>
              </a:pPr>
              <a:r>
                <a:rPr lang="ru-RU" altLang="en-US" sz="800" dirty="0" err="1">
                  <a:solidFill>
                    <a:srgbClr val="002060"/>
                  </a:solidFill>
                  <a:cs typeface="Arial" pitchFamily="34" charset="0"/>
                </a:rPr>
                <a:t>Метформин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 до </a:t>
              </a:r>
              <a:r>
                <a:rPr lang="de-CH" altLang="en-US" sz="800" dirty="0">
                  <a:solidFill>
                    <a:srgbClr val="002060"/>
                  </a:solidFill>
                  <a:cs typeface="Arial" pitchFamily="34" charset="0"/>
                </a:rPr>
                <a:t>1000 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мг 2 р</a:t>
              </a:r>
              <a:r>
                <a:rPr lang="en-US" altLang="en-US" sz="800" dirty="0">
                  <a:solidFill>
                    <a:srgbClr val="002060"/>
                  </a:solidFill>
                  <a:cs typeface="Arial" pitchFamily="34" charset="0"/>
                </a:rPr>
                <a:t>/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д</a:t>
              </a:r>
              <a:r>
                <a:rPr lang="de-CH" altLang="en-US" sz="800" dirty="0">
                  <a:solidFill>
                    <a:srgbClr val="002060"/>
                  </a:solidFill>
                  <a:cs typeface="Arial" pitchFamily="34" charset="0"/>
                </a:rPr>
                <a:t> + </a:t>
              </a:r>
              <a:r>
                <a:rPr lang="ru-RU" altLang="en-US" sz="800" dirty="0" err="1">
                  <a:solidFill>
                    <a:srgbClr val="002060"/>
                  </a:solidFill>
                  <a:cs typeface="Arial" pitchFamily="34" charset="0"/>
                </a:rPr>
                <a:t>вилдаглиптин</a:t>
              </a:r>
              <a:r>
                <a:rPr lang="de-CH" altLang="en-US" sz="800" dirty="0">
                  <a:solidFill>
                    <a:srgbClr val="002060"/>
                  </a:solidFill>
                  <a:cs typeface="Arial" pitchFamily="34" charset="0"/>
                </a:rPr>
                <a:t> 50 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мг</a:t>
              </a:r>
              <a:r>
                <a:rPr lang="de-CH" altLang="en-US" sz="800" dirty="0">
                  <a:solidFill>
                    <a:srgbClr val="002060"/>
                  </a:solidFill>
                  <a:cs typeface="Arial" pitchFamily="34" charset="0"/>
                </a:rPr>
                <a:t> 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2 р</a:t>
              </a:r>
              <a:r>
                <a:rPr lang="en-US" altLang="en-US" sz="800" dirty="0">
                  <a:solidFill>
                    <a:srgbClr val="002060"/>
                  </a:solidFill>
                  <a:cs typeface="Arial" pitchFamily="34" charset="0"/>
                </a:rPr>
                <a:t>/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д</a:t>
              </a:r>
              <a:endParaRPr lang="en-US" altLang="en-US" sz="800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  <p:sp>
          <p:nvSpPr>
            <p:cNvPr id="116" name="Rectangle 63"/>
            <p:cNvSpPr>
              <a:spLocks noChangeArrowheads="1"/>
            </p:cNvSpPr>
            <p:nvPr/>
          </p:nvSpPr>
          <p:spPr bwMode="auto">
            <a:xfrm>
              <a:off x="9192691" y="6922051"/>
              <a:ext cx="2029885" cy="3842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 anchor="b"/>
            <a:lstStyle>
              <a:lvl1pPr>
                <a:defRPr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defTabSz="321350" fontAlgn="auto">
                <a:lnSpc>
                  <a:spcPct val="95000"/>
                </a:lnSpc>
                <a:spcBef>
                  <a:spcPct val="75000"/>
                </a:spcBef>
                <a:spcAft>
                  <a:spcPts val="0"/>
                </a:spcAft>
                <a:buClr>
                  <a:srgbClr val="FCAF17"/>
                </a:buClr>
                <a:buSzPct val="110000"/>
              </a:pPr>
              <a:r>
                <a:rPr lang="ru-RU" altLang="en-US" sz="800" dirty="0" err="1">
                  <a:solidFill>
                    <a:srgbClr val="002060"/>
                  </a:solidFill>
                  <a:cs typeface="Arial" pitchFamily="34" charset="0"/>
                </a:rPr>
                <a:t>Метформин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 до </a:t>
              </a:r>
              <a:r>
                <a:rPr lang="de-CH" altLang="en-US" sz="800" dirty="0">
                  <a:solidFill>
                    <a:srgbClr val="002060"/>
                  </a:solidFill>
                  <a:cs typeface="Arial" pitchFamily="34" charset="0"/>
                </a:rPr>
                <a:t>1000 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мг 2 р</a:t>
              </a:r>
              <a:r>
                <a:rPr lang="en-US" altLang="en-US" sz="800" dirty="0">
                  <a:solidFill>
                    <a:srgbClr val="002060"/>
                  </a:solidFill>
                  <a:cs typeface="Arial" pitchFamily="34" charset="0"/>
                </a:rPr>
                <a:t>/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д</a:t>
              </a:r>
              <a:r>
                <a:rPr lang="de-CH" altLang="en-US" sz="800" dirty="0">
                  <a:solidFill>
                    <a:srgbClr val="002060"/>
                  </a:solidFill>
                  <a:cs typeface="Arial" pitchFamily="34" charset="0"/>
                </a:rPr>
                <a:t> + </a:t>
              </a:r>
              <a:r>
                <a:rPr lang="ru-RU" altLang="en-US" sz="800" dirty="0" err="1">
                  <a:solidFill>
                    <a:srgbClr val="002060"/>
                  </a:solidFill>
                  <a:cs typeface="Arial" pitchFamily="34" charset="0"/>
                </a:rPr>
                <a:t>вилдаглиптин</a:t>
              </a:r>
              <a:r>
                <a:rPr lang="de-CH" altLang="en-US" sz="800" dirty="0">
                  <a:solidFill>
                    <a:srgbClr val="002060"/>
                  </a:solidFill>
                  <a:cs typeface="Arial" pitchFamily="34" charset="0"/>
                </a:rPr>
                <a:t> 50 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мг</a:t>
              </a:r>
              <a:r>
                <a:rPr lang="de-CH" altLang="en-US" sz="800" dirty="0">
                  <a:solidFill>
                    <a:srgbClr val="002060"/>
                  </a:solidFill>
                  <a:cs typeface="Arial" pitchFamily="34" charset="0"/>
                </a:rPr>
                <a:t> 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2 р</a:t>
              </a:r>
              <a:r>
                <a:rPr lang="en-US" altLang="en-US" sz="800" dirty="0">
                  <a:solidFill>
                    <a:srgbClr val="002060"/>
                  </a:solidFill>
                  <a:cs typeface="Arial" pitchFamily="34" charset="0"/>
                </a:rPr>
                <a:t>/</a:t>
              </a:r>
              <a:r>
                <a:rPr lang="ru-RU" altLang="en-US" sz="800" dirty="0">
                  <a:solidFill>
                    <a:srgbClr val="002060"/>
                  </a:solidFill>
                  <a:cs typeface="Arial" pitchFamily="34" charset="0"/>
                </a:rPr>
                <a:t>д</a:t>
              </a:r>
              <a:endParaRPr lang="en-US" altLang="en-US" sz="800" dirty="0">
                <a:solidFill>
                  <a:srgbClr val="002060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7617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126</Words>
  <Application>Microsoft Macintosh PowerPoint</Application>
  <PresentationFormat>Экран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</vt:lpstr>
    </vt:vector>
  </TitlesOfParts>
  <Company>enc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Mac shestakova</dc:creator>
  <cp:lastModifiedBy>Mac shestakova</cp:lastModifiedBy>
  <cp:revision>1</cp:revision>
  <dcterms:created xsi:type="dcterms:W3CDTF">2015-07-29T22:08:40Z</dcterms:created>
  <dcterms:modified xsi:type="dcterms:W3CDTF">2015-07-29T22:12:33Z</dcterms:modified>
</cp:coreProperties>
</file>